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>
        <p:scale>
          <a:sx n="70" d="100"/>
          <a:sy n="70" d="100"/>
        </p:scale>
        <p:origin x="16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387C-DFCD-496C-94D3-E85A5BAF787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85E-0447-42C3-A0B0-FD34C478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" y="24715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7 habits of highly successful collaborative research scientists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75" t="12222" r="7084" b="4722"/>
          <a:stretch/>
        </p:blipFill>
        <p:spPr>
          <a:xfrm>
            <a:off x="2006917" y="2691902"/>
            <a:ext cx="4947285" cy="39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sensitivity</a:t>
            </a:r>
            <a:endParaRPr lang="en-US" dirty="0"/>
          </a:p>
        </p:txBody>
      </p:sp>
      <p:pic>
        <p:nvPicPr>
          <p:cNvPr id="3" name="Picture 2" descr="Microsoft Word - crop_pest_clim_SOM3.docx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t="14673" r="22985" b="16799"/>
          <a:stretch/>
        </p:blipFill>
        <p:spPr>
          <a:xfrm>
            <a:off x="914401" y="1037231"/>
            <a:ext cx="6855757" cy="50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3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Habit 1: Be proactive</a:t>
            </a:r>
            <a:endParaRPr lang="en-US" dirty="0"/>
          </a:p>
        </p:txBody>
      </p:sp>
      <p:pic>
        <p:nvPicPr>
          <p:cNvPr id="1026" name="Picture 2" descr="Image result for seven habits of highly effective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7" y="2434111"/>
            <a:ext cx="7200228" cy="39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18831"/>
            <a:ext cx="900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does it mean to be proactive?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does the language we use reflect our proactivity or reactivity?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do we have direct, indirect and no control over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95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serenity prayer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0405" y="1881758"/>
            <a:ext cx="7083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God, grant me the serenity to accept the things I cannot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courage to change the things I 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And the wisdom to know the difference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13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responses of pests to 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value of making such sweeping global predictions</a:t>
            </a:r>
          </a:p>
          <a:p>
            <a:r>
              <a:rPr lang="en-US" sz="3600" dirty="0" smtClean="0"/>
              <a:t>A generalized mechanistic model for insect responses to global change</a:t>
            </a:r>
          </a:p>
          <a:p>
            <a:r>
              <a:rPr lang="en-US" sz="3600" dirty="0" smtClean="0"/>
              <a:t>What did we learn?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060" y="5008728"/>
            <a:ext cx="8085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week’s paper: </a:t>
            </a:r>
          </a:p>
          <a:p>
            <a:r>
              <a:rPr lang="en-US" dirty="0" smtClean="0"/>
              <a:t>https://www.butterflyinformatics.org/sites/default/files/13%20Sept%20Reading.pdf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2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62" y="21382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model is built around this relationship and global pattern:</a:t>
            </a:r>
            <a:endParaRPr lang="en-US" dirty="0"/>
          </a:p>
        </p:txBody>
      </p:sp>
      <p:pic>
        <p:nvPicPr>
          <p:cNvPr id="5" name="Picture 4" descr="Science Journals — AAA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t="45302" r="46250" b="50671"/>
          <a:stretch/>
        </p:blipFill>
        <p:spPr>
          <a:xfrm>
            <a:off x="70560" y="2062550"/>
            <a:ext cx="2166938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498" y="1918973"/>
            <a:ext cx="224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Crop change rate = metabolism change rate + population growth rate</a:t>
            </a:r>
            <a:endParaRPr lang="en-US" dirty="0"/>
          </a:p>
        </p:txBody>
      </p:sp>
      <p:pic>
        <p:nvPicPr>
          <p:cNvPr id="7" name="Picture 6" descr="Microsoft Word - crop_pest_clim_SOM3.docx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t="34487" r="57917" b="60593"/>
          <a:stretch/>
        </p:blipFill>
        <p:spPr>
          <a:xfrm>
            <a:off x="2088348" y="3252465"/>
            <a:ext cx="1830080" cy="506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115" y="3070484"/>
            <a:ext cx="175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more formal equation</a:t>
            </a:r>
            <a:endParaRPr lang="en-US" dirty="0"/>
          </a:p>
        </p:txBody>
      </p:sp>
      <p:pic>
        <p:nvPicPr>
          <p:cNvPr id="9" name="Picture 8" descr="Microsoft Word - crop_pest_clim_SOM3.docx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52755" r="58158" b="40888"/>
          <a:stretch/>
        </p:blipFill>
        <p:spPr>
          <a:xfrm>
            <a:off x="4481638" y="2078654"/>
            <a:ext cx="2538170" cy="634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4112" y="1347026"/>
            <a:ext cx="2358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metabolic rate equation:  3/4 rule, Boltzmann’s constant,  and species-specific activation energy (</a:t>
            </a:r>
            <a:r>
              <a:rPr lang="en-US" dirty="0" err="1" smtClean="0"/>
              <a:t>Eo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Microsoft Word - crop_pest_clim_SOM3.docx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43291" r="27916" b="8733"/>
          <a:stretch/>
        </p:blipFill>
        <p:spPr>
          <a:xfrm>
            <a:off x="70560" y="3926824"/>
            <a:ext cx="4267200" cy="2724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3712" y="1795615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Metabolism: 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414813" y="2716059"/>
            <a:ext cx="24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Population growth rate: </a:t>
            </a:r>
            <a:endParaRPr lang="en-US" u="sng" dirty="0"/>
          </a:p>
        </p:txBody>
      </p:sp>
      <p:pic>
        <p:nvPicPr>
          <p:cNvPr id="14" name="Picture 13" descr="Microsoft Word - crop_pest_clim_SOM3.docx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69283" r="42895" b="17543"/>
          <a:stretch/>
        </p:blipFill>
        <p:spPr>
          <a:xfrm>
            <a:off x="4603712" y="4261218"/>
            <a:ext cx="3833142" cy="1027681"/>
          </a:xfrm>
          <a:prstGeom prst="rect">
            <a:avLst/>
          </a:prstGeom>
        </p:spPr>
      </p:pic>
      <p:pic>
        <p:nvPicPr>
          <p:cNvPr id="15" name="Picture 14" descr="Microsoft Word - crop_pest_clim_SOM3.docx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13202" r="63246" b="78323"/>
          <a:stretch/>
        </p:blipFill>
        <p:spPr>
          <a:xfrm>
            <a:off x="4015810" y="3131037"/>
            <a:ext cx="1631360" cy="7957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2567" y="3070484"/>
            <a:ext cx="303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r is a function of temperature and species-specific </a:t>
            </a:r>
            <a:r>
              <a:rPr lang="en-US" dirty="0" err="1" smtClean="0"/>
              <a:t>rmax</a:t>
            </a:r>
            <a:r>
              <a:rPr lang="en-US" dirty="0" smtClean="0"/>
              <a:t>, </a:t>
            </a:r>
            <a:r>
              <a:rPr lang="en-US" dirty="0" err="1" smtClean="0"/>
              <a:t>Topt</a:t>
            </a:r>
            <a:r>
              <a:rPr lang="en-US" dirty="0" smtClean="0"/>
              <a:t>, </a:t>
            </a:r>
            <a:r>
              <a:rPr lang="en-US" dirty="0" err="1" smtClean="0"/>
              <a:t>CTmax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24817" y="5623293"/>
            <a:ext cx="43585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Species/crop specific rates or just mean and variance for all insect (or insect pests)?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2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compute?</a:t>
            </a:r>
            <a:endParaRPr lang="en-US" dirty="0"/>
          </a:p>
        </p:txBody>
      </p:sp>
      <p:pic>
        <p:nvPicPr>
          <p:cNvPr id="3" name="Picture 2" descr="Science Journals — AAA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13342" r="42895" b="12707"/>
          <a:stretch/>
        </p:blipFill>
        <p:spPr>
          <a:xfrm>
            <a:off x="421105" y="1600200"/>
            <a:ext cx="3296653" cy="5002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6516" y="1780674"/>
            <a:ext cx="47885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Did they use one mean value to represent all insect pests or were they crop specific (yes?)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did they consider regional heat stress or advantage for crops – or crop switches (didn’t?) – discussion mentions increased pressure on farmers to adapt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consider diapause – what other factors of insect life history may be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35"/>
            <a:ext cx="8174156" cy="705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patterns of loss/gain – crop gains (temperate) offset by herbivory?</a:t>
            </a:r>
            <a:endParaRPr lang="en-US" dirty="0"/>
          </a:p>
        </p:txBody>
      </p:sp>
      <p:pic>
        <p:nvPicPr>
          <p:cNvPr id="3" name="Picture 2" descr="Science Journals — AAA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4361" r="28421" b="29235"/>
          <a:stretch/>
        </p:blipFill>
        <p:spPr>
          <a:xfrm>
            <a:off x="628650" y="1395663"/>
            <a:ext cx="7928973" cy="50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75" y="178743"/>
            <a:ext cx="7886700" cy="1325563"/>
          </a:xfrm>
        </p:spPr>
        <p:txBody>
          <a:bodyPr/>
          <a:lstStyle/>
          <a:p>
            <a:r>
              <a:rPr lang="en-US" dirty="0" smtClean="0"/>
              <a:t>Regional implications</a:t>
            </a:r>
            <a:endParaRPr lang="en-US" dirty="0"/>
          </a:p>
        </p:txBody>
      </p:sp>
      <p:pic>
        <p:nvPicPr>
          <p:cNvPr id="3" name="Picture 2" descr="Science Journals — AAA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t="41101" r="28806" b="14006"/>
          <a:stretch/>
        </p:blipFill>
        <p:spPr>
          <a:xfrm>
            <a:off x="900752" y="1504306"/>
            <a:ext cx="7565223" cy="47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1"/>
            <a:ext cx="9048466" cy="900752"/>
          </a:xfrm>
        </p:spPr>
        <p:txBody>
          <a:bodyPr/>
          <a:lstStyle/>
          <a:p>
            <a:r>
              <a:rPr lang="en-US" dirty="0" smtClean="0"/>
              <a:t>Lots of interesting sensitivity analyses</a:t>
            </a:r>
            <a:endParaRPr lang="en-US" dirty="0"/>
          </a:p>
        </p:txBody>
      </p:sp>
      <p:pic>
        <p:nvPicPr>
          <p:cNvPr id="3" name="Picture 2" descr="Microsoft Word - crop_pest_clim_SOM3.docx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0282" r="14030" b="12323"/>
          <a:stretch/>
        </p:blipFill>
        <p:spPr>
          <a:xfrm>
            <a:off x="395785" y="900752"/>
            <a:ext cx="8249518" cy="5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285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7 habits of highly successful collaborative research scientists</vt:lpstr>
      <vt:lpstr>Habit 1: Be proactive</vt:lpstr>
      <vt:lpstr>The serenity prayer</vt:lpstr>
      <vt:lpstr>Predicting responses of pests to global warming</vt:lpstr>
      <vt:lpstr>The model is built around this relationship and global pattern:</vt:lpstr>
      <vt:lpstr>What did they compute?</vt:lpstr>
      <vt:lpstr>Spatial patterns of loss/gain – crop gains (temperate) offset by herbivory?</vt:lpstr>
      <vt:lpstr>Regional implications</vt:lpstr>
      <vt:lpstr>Lots of interesting sensitivity analyses</vt:lpstr>
      <vt:lpstr>More sensitivity</vt:lpstr>
    </vt:vector>
  </TitlesOfParts>
  <Company>Georgetown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7 habits of highly successful collaborative research scientists</dc:title>
  <dc:creator>Leslie Ries</dc:creator>
  <cp:lastModifiedBy>Leslie Ries</cp:lastModifiedBy>
  <cp:revision>8</cp:revision>
  <dcterms:created xsi:type="dcterms:W3CDTF">2018-09-13T16:44:14Z</dcterms:created>
  <dcterms:modified xsi:type="dcterms:W3CDTF">2018-09-13T18:01:40Z</dcterms:modified>
</cp:coreProperties>
</file>